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466" r:id="rId2"/>
    <p:sldId id="491" r:id="rId3"/>
    <p:sldId id="439" r:id="rId4"/>
    <p:sldId id="354" r:id="rId5"/>
    <p:sldId id="425" r:id="rId6"/>
    <p:sldId id="412" r:id="rId7"/>
    <p:sldId id="378" r:id="rId8"/>
    <p:sldId id="498" r:id="rId9"/>
    <p:sldId id="501" r:id="rId10"/>
    <p:sldId id="511" r:id="rId11"/>
    <p:sldId id="496" r:id="rId12"/>
    <p:sldId id="500" r:id="rId13"/>
    <p:sldId id="480" r:id="rId14"/>
    <p:sldId id="490" r:id="rId15"/>
    <p:sldId id="499" r:id="rId16"/>
    <p:sldId id="502" r:id="rId17"/>
    <p:sldId id="503" r:id="rId18"/>
    <p:sldId id="504" r:id="rId19"/>
    <p:sldId id="508" r:id="rId20"/>
    <p:sldId id="505" r:id="rId21"/>
    <p:sldId id="509" r:id="rId22"/>
    <p:sldId id="512" r:id="rId23"/>
    <p:sldId id="506" r:id="rId24"/>
    <p:sldId id="507" r:id="rId25"/>
    <p:sldId id="400" r:id="rId26"/>
    <p:sldId id="479" r:id="rId27"/>
    <p:sldId id="392" r:id="rId28"/>
    <p:sldId id="342" r:id="rId29"/>
    <p:sldId id="487" r:id="rId30"/>
    <p:sldId id="492" r:id="rId31"/>
    <p:sldId id="488" r:id="rId32"/>
    <p:sldId id="482" r:id="rId33"/>
    <p:sldId id="483" r:id="rId34"/>
    <p:sldId id="481" r:id="rId35"/>
    <p:sldId id="497" r:id="rId36"/>
    <p:sldId id="397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A"/>
    <a:srgbClr val="FF3300"/>
    <a:srgbClr val="FFE699"/>
    <a:srgbClr val="1D7143"/>
    <a:srgbClr val="247649"/>
    <a:srgbClr val="F1F1F1"/>
    <a:srgbClr val="FFFFFF"/>
    <a:srgbClr val="D7D7D7"/>
    <a:srgbClr val="5B9B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75218" autoAdjust="0"/>
  </p:normalViewPr>
  <p:slideViewPr>
    <p:cSldViewPr snapToObjects="1">
      <p:cViewPr varScale="1">
        <p:scale>
          <a:sx n="86" d="100"/>
          <a:sy n="86" d="100"/>
        </p:scale>
        <p:origin x="21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80" d="100"/>
          <a:sy n="80" d="100"/>
        </p:scale>
        <p:origin x="-2280" y="13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4A6859-BB39-BA45-B299-C6298C1880AE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8988F-044E-634D-85BB-F238AC58E3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37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74673-F452-3C4E-A094-0772E2C1248E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4BB55B-5F8D-EB42-ABE3-325BF8EEF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98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3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3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6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35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32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2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3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2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2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3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35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3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41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4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02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-230188"/>
            <a:ext cx="6604000" cy="4954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45950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90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44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98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52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25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99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96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87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6913"/>
            <a:ext cx="6081713" cy="456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5410201"/>
            <a:ext cx="5013960" cy="31889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5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7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6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8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B55B-5F8D-EB42-ABE3-325BF8EEFF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8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666A-A005-4559-B932-1DB823B63BA4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ZIP-PPT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34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873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5C1-C689-48F8-83F1-6507434E0283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08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4AC0-0B1E-4B6E-92CF-96A5B1A27405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81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46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838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995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18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FAE8-550B-40B6-A42E-736745F8D9A0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8B9A-88CE-C84A-96E7-8939BF5927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VendorTraining@zappos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pporo.zappo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8"/>
          <p:cNvSpPr txBox="1">
            <a:spLocks/>
          </p:cNvSpPr>
          <p:nvPr/>
        </p:nvSpPr>
        <p:spPr>
          <a:xfrm>
            <a:off x="-304800" y="381000"/>
            <a:ext cx="9525000" cy="183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prstClr val="white"/>
                </a:solidFill>
              </a:rPr>
            </a:br>
            <a:br>
              <a:rPr lang="en-US" dirty="0">
                <a:solidFill>
                  <a:prstClr val="white"/>
                </a:solidFill>
              </a:rPr>
            </a:br>
            <a:r>
              <a:rPr lang="en-US" sz="32000" b="1" dirty="0">
                <a:solidFill>
                  <a:srgbClr val="FFC000"/>
                </a:solidFill>
              </a:rPr>
              <a:t>Welcome to Zappos Vendor Training</a:t>
            </a:r>
          </a:p>
          <a:p>
            <a:br>
              <a:rPr lang="en-US" sz="8900" dirty="0">
                <a:solidFill>
                  <a:srgbClr val="00B0F0"/>
                </a:solidFill>
              </a:rPr>
            </a:br>
            <a:br>
              <a:rPr lang="en-US" sz="8900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about.zappos.com/sites/about.zappos.com/files/press/Zappos_log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214480"/>
            <a:ext cx="4343400" cy="17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41312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Schedule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10 am Chime Meet and Greet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10:10 am Zapporo training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11:30 am – Q&amp;A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PLEASE MAKE SURE POP-UP BLOCKERS ARE DISABLED!!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New item Set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0" y="1371600"/>
            <a:ext cx="7491845" cy="341136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ight Arrow 4"/>
          <p:cNvSpPr/>
          <p:nvPr/>
        </p:nvSpPr>
        <p:spPr>
          <a:xfrm>
            <a:off x="112883" y="21336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39" y="3578675"/>
            <a:ext cx="6148388" cy="285412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068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" y="1127680"/>
            <a:ext cx="8760979" cy="299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17"/>
            <a:ext cx="7886700" cy="1325563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New Item Setup (NIS)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12217"/>
              </p:ext>
            </p:extLst>
          </p:nvPr>
        </p:nvGraphicFramePr>
        <p:xfrm>
          <a:off x="228600" y="4405922"/>
          <a:ext cx="4800600" cy="177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378838508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872439243"/>
                    </a:ext>
                  </a:extLst>
                </a:gridCol>
              </a:tblGrid>
              <a:tr h="3405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Style</a:t>
                      </a:r>
                      <a:r>
                        <a:rPr lang="en-US" baseline="0" dirty="0"/>
                        <a:t>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51491"/>
                  </a:ext>
                </a:extLst>
              </a:tr>
              <a:tr h="3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Number: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Zappos generated # that identifies an entire style grouped together by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118935"/>
                  </a:ext>
                </a:extLst>
              </a:tr>
              <a:tr h="3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ID: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Zappos generated # that is specific to a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# and color combo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881950"/>
                  </a:ext>
                </a:extLst>
              </a:tr>
              <a:tr h="34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Name: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Provided by the brand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051125"/>
                  </a:ext>
                </a:extLst>
              </a:tr>
              <a:tr h="34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Number: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Provided by the brand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65265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84308"/>
              </p:ext>
            </p:extLst>
          </p:nvPr>
        </p:nvGraphicFramePr>
        <p:xfrm>
          <a:off x="5233240" y="4405922"/>
          <a:ext cx="3733800" cy="19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731">
                  <a:extLst>
                    <a:ext uri="{9D8B030D-6E8A-4147-A177-3AD203B41FA5}">
                      <a16:colId xmlns:a16="http://schemas.microsoft.com/office/drawing/2014/main" val="1378838508"/>
                    </a:ext>
                  </a:extLst>
                </a:gridCol>
                <a:gridCol w="2749069">
                  <a:extLst>
                    <a:ext uri="{9D8B030D-6E8A-4147-A177-3AD203B41FA5}">
                      <a16:colId xmlns:a16="http://schemas.microsoft.com/office/drawing/2014/main" val="872439243"/>
                    </a:ext>
                  </a:extLst>
                </a:gridCol>
              </a:tblGrid>
              <a:tr h="3405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Style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51491"/>
                  </a:ext>
                </a:extLst>
              </a:tr>
              <a:tr h="3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state of a style. The SI will live in this state before the product goes live on our site and moves to visible.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118935"/>
                  </a:ext>
                </a:extLst>
              </a:tr>
              <a:tr h="34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received, photographed, description written, and classified. The SI will now be available for purchase on Zappos by our customer.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881950"/>
                  </a:ext>
                </a:extLst>
              </a:tr>
              <a:tr h="3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Hibernate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has been moved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our sister site 6PM, for visibility to the 6PM customer to purchase.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05112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93466" y="1387772"/>
            <a:ext cx="1282836" cy="135339"/>
          </a:xfrm>
          <a:prstGeom prst="rect">
            <a:avLst/>
          </a:prstGeom>
          <a:solidFill>
            <a:srgbClr val="FFD65A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507" y="1637263"/>
            <a:ext cx="1264919" cy="110765"/>
          </a:xfrm>
          <a:prstGeom prst="rect">
            <a:avLst/>
          </a:prstGeom>
          <a:solidFill>
            <a:srgbClr val="FFD65A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7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4263"/>
            <a:ext cx="78867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PO List/Search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" y="1447800"/>
            <a:ext cx="8539164" cy="384574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0" y="25908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1981200"/>
            <a:ext cx="2133600" cy="1143000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1981200"/>
            <a:ext cx="2133600" cy="1143000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2587336"/>
            <a:ext cx="2133600" cy="1143000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431386" y="32766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1384825" y="4872552"/>
            <a:ext cx="474122" cy="453736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8319025" y="3370670"/>
            <a:ext cx="474122" cy="453736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8502124" y="1905000"/>
            <a:ext cx="474122" cy="453736"/>
          </a:xfrm>
          <a:prstGeom prst="ellipse">
            <a:avLst/>
          </a:prstGeom>
          <a:noFill/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698029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Purchase Order Types + Ship Windows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84263"/>
              </p:ext>
            </p:extLst>
          </p:nvPr>
        </p:nvGraphicFramePr>
        <p:xfrm>
          <a:off x="217345" y="838200"/>
          <a:ext cx="8475288" cy="4640264"/>
        </p:xfrm>
        <a:graphic>
          <a:graphicData uri="http://schemas.openxmlformats.org/drawingml/2006/table">
            <a:tbl>
              <a:tblPr/>
              <a:tblGrid>
                <a:gridCol w="198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Initial Order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(Needs Photo)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Use for an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NEW styles</a:t>
                      </a: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*New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styles and existing styles cannot be entered on the same purchase order.</a:t>
                      </a:r>
                      <a:b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Arriving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 first week of the month is preferred.</a:t>
                      </a: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Photo PO 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 generates attached to an Initial PO. Vendors can not adjust these. Changes made to Initial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order get mirrored on these.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Arriving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 two weeks prior Initial PO</a:t>
                      </a: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96415"/>
                  </a:ext>
                </a:extLst>
              </a:tr>
              <a:tr h="67259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Back-up Order </a:t>
                      </a: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(Future Order)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Flowed out orders entered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 advance based on projected units (core or seasonal).</a:t>
                      </a:r>
                      <a:b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Start ship date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 must be between the 7</a:t>
                      </a:r>
                      <a:r>
                        <a:rPr lang="en-US" sz="1400" b="0" kern="1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 and 20</a:t>
                      </a:r>
                      <a:r>
                        <a:rPr lang="en-US" sz="1400" b="0" kern="1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 of the receipt month.</a:t>
                      </a:r>
                      <a:endParaRPr lang="en-US" sz="14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72"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Manual </a:t>
                      </a:r>
                      <a:r>
                        <a:rPr lang="en-US" sz="1800" b="1" kern="14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Replen</a:t>
                      </a: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(In-season reorder)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In-season reorders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based on selling; at-once reorders or fill-ins.</a:t>
                      </a:r>
                      <a:b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Any time during the receipt month, based on need.</a:t>
                      </a:r>
                      <a:endParaRPr lang="en-US" sz="14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Close-out Order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Used more on 6pm.com, but can be used on Zappos</a:t>
                      </a:r>
                      <a: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for last pairs in season at  a discounted cost.</a:t>
                      </a:r>
                      <a:b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Any time during the receipt month, based on need.</a:t>
                      </a:r>
                      <a:endParaRPr lang="en-US" sz="14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68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Seasonal Initial Order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 for seasonal product that has been received and photographed but it is the first hit of the items season. (</a:t>
                      </a:r>
                      <a:r>
                        <a:rPr lang="en-US" sz="1400" b="0" kern="1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core winter boot and the first order for fall is September)</a:t>
                      </a:r>
                      <a:br>
                        <a:rPr lang="en-US" sz="14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SHIP WINDOW: Any time during the receipt month, based on need.</a:t>
                      </a:r>
                      <a:endParaRPr lang="en-US" sz="14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64" marR="54864" marT="54864" marB="54864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45773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293813" y="7759700"/>
            <a:ext cx="7189787" cy="34877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799" y="5638800"/>
            <a:ext cx="8545629" cy="1077218"/>
          </a:xfrm>
          <a:prstGeom prst="rect">
            <a:avLst/>
          </a:prstGeom>
          <a:solidFill>
            <a:srgbClr val="FFD6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*Our ship windows default to 7 days (with the exception of Photo POs-3weeks).</a:t>
            </a:r>
          </a:p>
          <a:p>
            <a:pPr algn="ctr"/>
            <a:r>
              <a:rPr lang="en-US" sz="1600" b="1" i="1" dirty="0"/>
              <a:t>*If there is ever a business need for an extended ship window or to have a PO hit outside of our designated ship window policies, please reach out to your Buyer!</a:t>
            </a:r>
          </a:p>
          <a:p>
            <a:pPr algn="ctr"/>
            <a:r>
              <a:rPr lang="en-US" sz="1600" b="1" i="1" dirty="0"/>
              <a:t>***PO’s can be routed up to 2 weeks prior to the ship window***</a:t>
            </a:r>
          </a:p>
        </p:txBody>
      </p:sp>
    </p:spTree>
    <p:extLst>
      <p:ext uri="{BB962C8B-B14F-4D97-AF65-F5344CB8AC3E}">
        <p14:creationId xmlns:p14="http://schemas.microsoft.com/office/powerpoint/2010/main" val="413784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8625"/>
            <a:ext cx="6523522" cy="85725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C000"/>
                </a:solidFill>
              </a:rPr>
              <a:t>Purchase Order Status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50061"/>
              </p:ext>
            </p:extLst>
          </p:nvPr>
        </p:nvGraphicFramePr>
        <p:xfrm>
          <a:off x="381000" y="1285875"/>
          <a:ext cx="5054601" cy="5038724"/>
        </p:xfrm>
        <a:graphic>
          <a:graphicData uri="http://schemas.openxmlformats.org/drawingml/2006/table">
            <a:tbl>
              <a:tblPr/>
              <a:tblGrid>
                <a:gridCol w="121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2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 has been created but not yet released to the Buyer. 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Release Pending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is awaiting release which is approved by the Buyer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Voided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Voided after the PO was initiated or Release</a:t>
                      </a:r>
                      <a:r>
                        <a:rPr lang="en-US" sz="13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Pending</a:t>
                      </a: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*Rule: Cannot be voided after it is ‘released’. 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 has been approved and submitted via EDI as a legally binding document. 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2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Confirmed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Vendor has confirmed receipt of PO.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3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Cancelled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order has been cancelled by the Buyer. *Rule: It cannot be reinstated. In the case of</a:t>
                      </a:r>
                      <a:r>
                        <a:rPr lang="en-US" sz="1300" b="0" kern="1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erroneous cancellation, a new PO can be issued.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3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 automatically close 14 days after the last ship date. A PO may be closed by the system or by the Buyer. 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2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Concluded</a:t>
                      </a:r>
                      <a:endParaRPr lang="en-US" sz="1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300" b="0" kern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 are concluded after 60 days from the last ship date. *Rule: The order cannot be reinstated.</a:t>
                      </a:r>
                      <a:endParaRPr lang="en-US" sz="1300" b="0" kern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48" marR="41148" marT="41148" marB="41148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113361" y="7534275"/>
            <a:ext cx="5392340" cy="26158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89" y="2017185"/>
            <a:ext cx="3411612" cy="34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Traffic List/Search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0689"/>
            <a:ext cx="8497858" cy="389096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95250" y="2863852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Create PO List from XLS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0200"/>
            <a:ext cx="8159487" cy="37338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ight Arrow 6"/>
          <p:cNvSpPr/>
          <p:nvPr/>
        </p:nvSpPr>
        <p:spPr>
          <a:xfrm>
            <a:off x="131776" y="2849563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PO Open Search Box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2" y="1524000"/>
            <a:ext cx="8534400" cy="38962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0" y="29718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Category Planning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8382000" cy="383791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2519" y="32766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Category Planning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0136"/>
          <a:stretch/>
        </p:blipFill>
        <p:spPr>
          <a:xfrm>
            <a:off x="533400" y="1563748"/>
            <a:ext cx="3276600" cy="37519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95250" y="31242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0171"/>
          <a:stretch/>
        </p:blipFill>
        <p:spPr>
          <a:xfrm>
            <a:off x="5287241" y="2819400"/>
            <a:ext cx="3228109" cy="368458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ight Arrow 7"/>
          <p:cNvSpPr/>
          <p:nvPr/>
        </p:nvSpPr>
        <p:spPr>
          <a:xfrm>
            <a:off x="4876800" y="4509294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29FE28F3-153B-446B-8187-CADF05AAEB57" descr="BE2074B3-A4BC-43E2-BAF1-AE9B49CB04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126"/>
            <a:ext cx="5791199" cy="361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440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to maximize your screen</a:t>
            </a:r>
          </a:p>
        </p:txBody>
      </p:sp>
      <p:sp>
        <p:nvSpPr>
          <p:cNvPr id="9" name="Oval 8"/>
          <p:cNvSpPr/>
          <p:nvPr/>
        </p:nvSpPr>
        <p:spPr>
          <a:xfrm>
            <a:off x="3903784" y="662517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2046" y="22860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19F1E016-E074-4C88-BA57-2D480EA7CDB9" descr="A9FDE7DB-F8B9-446C-9673-B82E5EA1E4C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3" y="3821560"/>
            <a:ext cx="4789171" cy="29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1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Preliminary Image Upload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7" y="1373981"/>
            <a:ext cx="7373205" cy="334803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9254"/>
          <a:stretch/>
        </p:blipFill>
        <p:spPr>
          <a:xfrm>
            <a:off x="2391359" y="2895600"/>
            <a:ext cx="3810000" cy="345757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3327"/>
          <a:stretch/>
        </p:blipFill>
        <p:spPr>
          <a:xfrm>
            <a:off x="5810756" y="4245481"/>
            <a:ext cx="2438400" cy="23052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76357" y="3047999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257927" y="4758007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4572000"/>
            <a:ext cx="1353056" cy="1860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Vendor Contacts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1" y="1600200"/>
            <a:ext cx="8494835" cy="38862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-76200" y="36576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Left Hand </a:t>
            </a:r>
            <a:r>
              <a:rPr lang="en-US" sz="3200" b="1" dirty="0" err="1">
                <a:solidFill>
                  <a:srgbClr val="FFC000"/>
                </a:solidFill>
              </a:rPr>
              <a:t>Nav</a:t>
            </a:r>
            <a:r>
              <a:rPr lang="en-US" sz="3200" b="1" dirty="0">
                <a:solidFill>
                  <a:srgbClr val="FFC000"/>
                </a:solidFill>
              </a:rPr>
              <a:t>: Vendor Scorecard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05800" cy="38133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ight Arrow 4"/>
          <p:cNvSpPr/>
          <p:nvPr/>
        </p:nvSpPr>
        <p:spPr>
          <a:xfrm>
            <a:off x="0" y="3520944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753350" y="1695450"/>
            <a:ext cx="533400" cy="1905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7420" b="9389"/>
          <a:stretch/>
        </p:blipFill>
        <p:spPr>
          <a:xfrm>
            <a:off x="5429250" y="4428171"/>
            <a:ext cx="3333750" cy="2320618"/>
          </a:xfrm>
          <a:prstGeom prst="rect">
            <a:avLst/>
          </a:prstGeom>
          <a:ln w="38100" cap="sq">
            <a:solidFill>
              <a:srgbClr val="FFD65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72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89852"/>
            <a:ext cx="78867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Shipped Vendor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7234"/>
          <a:stretch/>
        </p:blipFill>
        <p:spPr>
          <a:xfrm>
            <a:off x="571696" y="1012422"/>
            <a:ext cx="2857500" cy="305752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9875"/>
          <a:stretch/>
        </p:blipFill>
        <p:spPr>
          <a:xfrm>
            <a:off x="4241006" y="1012422"/>
            <a:ext cx="3352800" cy="30146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667000"/>
            <a:ext cx="7720013" cy="351218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19148" y="2796729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Left Hand </a:t>
            </a:r>
            <a:r>
              <a:rPr lang="en-US" sz="3600" b="1" dirty="0" err="1">
                <a:solidFill>
                  <a:srgbClr val="FFC000"/>
                </a:solidFill>
              </a:rPr>
              <a:t>Nav</a:t>
            </a:r>
            <a:r>
              <a:rPr lang="en-US" sz="3600" b="1" dirty="0">
                <a:solidFill>
                  <a:srgbClr val="FFC000"/>
                </a:solidFill>
              </a:rPr>
              <a:t>: MESR ( Month End Sales Report)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1759"/>
          <a:stretch/>
        </p:blipFill>
        <p:spPr>
          <a:xfrm>
            <a:off x="381000" y="1168437"/>
            <a:ext cx="2743200" cy="330192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-76200" y="342774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5746"/>
          <a:stretch/>
        </p:blipFill>
        <p:spPr>
          <a:xfrm>
            <a:off x="1905000" y="1981200"/>
            <a:ext cx="6474472" cy="39592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883" r="17647"/>
          <a:stretch/>
        </p:blipFill>
        <p:spPr>
          <a:xfrm>
            <a:off x="2209800" y="1905000"/>
            <a:ext cx="6789152" cy="463374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23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ways Sunny&amp;#39; Fun 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" y="3572058"/>
            <a:ext cx="4076456" cy="30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1" y="415097"/>
            <a:ext cx="8064209" cy="3552092"/>
          </a:xfrm>
          <a:prstGeom prst="rect">
            <a:avLst/>
          </a:prstGeom>
        </p:spPr>
      </p:pic>
      <p:sp>
        <p:nvSpPr>
          <p:cNvPr id="2" name="AutoShape 2" descr="It's Always Sunny in Philadelphia&quot; Sweet Dee Has a Heart Attack (TV Episode  2008) - Rob McElhenney as Mac - IM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Create PO/ Pending Styles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91" y="1219200"/>
            <a:ext cx="8493017" cy="541020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When creating a PO you will see one of the 2 views below when creating your PO: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If you have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under 100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styles you will see the below option: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If you have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over 100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styles you will see the button below that states “Move All Edited to Pending”, and a Pending Styles tab: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When adding styles to a PO that has over 100 styles you will need to select the </a:t>
            </a: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</a:rPr>
              <a:t>“Move All Edited to Pending”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button at the top of each page and then go to the Pending Styles tab where you will have the same 3 buttons at top: </a:t>
            </a: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</a:rPr>
              <a:t>Create new PO, Blank All Values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</a:rPr>
              <a:t>Add to Existing PO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41" y="2832273"/>
            <a:ext cx="5048250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343400"/>
            <a:ext cx="2590800" cy="7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guerre\AppData\Local\Temp\SNAGHTML6537e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-57674" y="-228600"/>
            <a:ext cx="9296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>
                <a:solidFill>
                  <a:srgbClr val="FFC000"/>
                </a:solidFill>
              </a:rPr>
              <a:t>PO History</a:t>
            </a:r>
            <a:endParaRPr lang="en-US" sz="55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yourdigitalsalesman.com/wp-content/uploads/2011/03/ChangeButton.jpg?1f06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6136"/>
            <a:ext cx="2314364" cy="2233361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610600" cy="434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5800" b="1" dirty="0">
                <a:solidFill>
                  <a:srgbClr val="FFC000"/>
                </a:solidFill>
                <a:latin typeface="+mj-lt"/>
              </a:rPr>
              <a:t>Potential changes:</a:t>
            </a:r>
          </a:p>
          <a:p>
            <a:pPr marL="0" indent="0">
              <a:buNone/>
            </a:pPr>
            <a:endParaRPr lang="en-US" sz="600" b="1" dirty="0">
              <a:solidFill>
                <a:srgbClr val="FFC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Manual (Vendor)</a:t>
            </a:r>
          </a:p>
          <a:p>
            <a:pPr lvl="2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Add/Remove Items</a:t>
            </a:r>
          </a:p>
          <a:p>
            <a:pPr lvl="2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Price Updates</a:t>
            </a:r>
          </a:p>
          <a:p>
            <a:pPr lvl="2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Ship Date Changes</a:t>
            </a:r>
          </a:p>
          <a:p>
            <a:pPr marL="685800" lvl="2" indent="0">
              <a:buNone/>
            </a:pP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Automatic (Electronic Data Interchange)</a:t>
            </a:r>
          </a:p>
          <a:p>
            <a:pPr lvl="2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PO Confirmation Change (855 PO Acknowledgment)</a:t>
            </a:r>
          </a:p>
          <a:p>
            <a:pPr lvl="2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ASN discrepancies (856 Advanced Ship Notice)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6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Change Requests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After a PO has been released, any subsequent changes will be tracked. These are called Change Requests.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ways Sunny&amp;#39; Fun 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" y="3572058"/>
            <a:ext cx="4076456" cy="30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1" y="415097"/>
            <a:ext cx="8064209" cy="3552092"/>
          </a:xfrm>
          <a:prstGeom prst="rect">
            <a:avLst/>
          </a:prstGeom>
        </p:spPr>
      </p:pic>
      <p:sp>
        <p:nvSpPr>
          <p:cNvPr id="2" name="AutoShape 2" descr="It's Always Sunny in Philadelphia&quot; Sweet Dee Has a Heart Attack (TV Episode  2008) - Rob McElhenney as Mac - IM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904" y="3309938"/>
            <a:ext cx="4140096" cy="3548062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50544" y="0"/>
            <a:ext cx="76200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</a:rPr>
              <a:t>Agenda:</a:t>
            </a:r>
            <a:endParaRPr lang="en-US" sz="44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-Log in/Password Reset</a:t>
            </a: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-Tips, Tricks and Terms</a:t>
            </a: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-Left Hand Navigation Menu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Navigating the Home Page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New Item Set Up Overview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 List Search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Traffic List Search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Vendor Contacts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Vendor Score Card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Shipped Vendor Report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MESR Report</a:t>
            </a: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-Live Demo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Inventory Pages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Creating PO’s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Adding/Editing PO’s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Assisted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Replen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/ADJ tool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 Tabs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Change Requests: PO Comments Examples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r="3333"/>
          <a:stretch/>
        </p:blipFill>
        <p:spPr>
          <a:xfrm>
            <a:off x="152400" y="1447800"/>
            <a:ext cx="8839200" cy="42672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344206" y="1658376"/>
            <a:ext cx="381000" cy="15531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2886" t="4118" r="82114" b="92311"/>
          <a:stretch/>
        </p:blipFill>
        <p:spPr>
          <a:xfrm>
            <a:off x="1283750" y="1658375"/>
            <a:ext cx="457200" cy="108513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70834" t="5358" r="14166" b="91071"/>
          <a:stretch/>
        </p:blipFill>
        <p:spPr>
          <a:xfrm>
            <a:off x="6629400" y="1676400"/>
            <a:ext cx="1371600" cy="152400"/>
          </a:xfrm>
          <a:prstGeom prst="rect">
            <a:avLst/>
          </a:prstGeom>
        </p:spPr>
      </p:pic>
      <p:pic>
        <p:nvPicPr>
          <p:cNvPr id="10" name="Content Placeholder 3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70834" t="26786" r="20833" b="71428"/>
          <a:stretch/>
        </p:blipFill>
        <p:spPr>
          <a:xfrm>
            <a:off x="6629400" y="2574426"/>
            <a:ext cx="762000" cy="76200"/>
          </a:xfrm>
          <a:prstGeom prst="rect">
            <a:avLst/>
          </a:prstGeom>
        </p:spPr>
      </p:pic>
      <p:pic>
        <p:nvPicPr>
          <p:cNvPr id="11" name="Content Placeholder 3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9166" t="32142" r="85001" b="64813"/>
          <a:stretch/>
        </p:blipFill>
        <p:spPr>
          <a:xfrm>
            <a:off x="990600" y="2789335"/>
            <a:ext cx="533400" cy="1824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3962400"/>
            <a:ext cx="8839200" cy="1752600"/>
          </a:xfrm>
          <a:prstGeom prst="rect">
            <a:avLst/>
          </a:prstGeom>
          <a:solidFill>
            <a:srgbClr val="FFE699">
              <a:alpha val="14902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289403"/>
            <a:ext cx="2143125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6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Common Change FAQs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95011"/>
            <a:ext cx="7467600" cy="322458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Vendors have the ability to update pricing on a PO, they do not in the system. 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Send your price list to your buyer and please make sure it includes the new cost, MSRP and MAP (if applicable) as well as the Zappos Style ID (SI) number.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For any style name, color or style number updates or changes:  Send the update to your buyer and please include the Zappos SI #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060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Vendor Resources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Change Requests EDI Guidelines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Zappos Vendor Guide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Zapporo Quick Reference Manual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57600"/>
            <a:ext cx="7069802" cy="185251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ight Arrow 4"/>
          <p:cNvSpPr/>
          <p:nvPr/>
        </p:nvSpPr>
        <p:spPr>
          <a:xfrm>
            <a:off x="228600" y="5181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6738097" cy="775811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4281"/>
            <a:ext cx="7886700" cy="9302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Vendor Resources</a:t>
            </a:r>
            <a:endParaRPr lang="en-US" sz="5400" dirty="0"/>
          </a:p>
        </p:txBody>
      </p:sp>
      <p:sp>
        <p:nvSpPr>
          <p:cNvPr id="13" name="Line Callout 2 (Border and Accent Bar) 12"/>
          <p:cNvSpPr/>
          <p:nvPr/>
        </p:nvSpPr>
        <p:spPr>
          <a:xfrm flipH="1">
            <a:off x="628650" y="4572000"/>
            <a:ext cx="2343150" cy="1066800"/>
          </a:xfrm>
          <a:prstGeom prst="accentBorderCallout2">
            <a:avLst>
              <a:gd name="adj1" fmla="val 19458"/>
              <a:gd name="adj2" fmla="val 52"/>
              <a:gd name="adj3" fmla="val 18750"/>
              <a:gd name="adj4" fmla="val -16667"/>
              <a:gd name="adj5" fmla="val -34135"/>
              <a:gd name="adj6" fmla="val -50538"/>
            </a:avLst>
          </a:prstGeom>
          <a:noFill/>
          <a:ln w="38100"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600" y="1948560"/>
            <a:ext cx="1066800" cy="18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394992"/>
            <a:ext cx="3644551" cy="3404439"/>
          </a:xfrm>
          <a:prstGeom prst="rect">
            <a:avLst/>
          </a:prstGeom>
          <a:ln w="76200" cap="sq">
            <a:solidFill>
              <a:srgbClr val="FFD65A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69825" y="4118579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9825" y="4343400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62425" y="4534215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62425" y="4724400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69825" y="4953000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69825" y="5148853"/>
            <a:ext cx="361950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5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33" y="990600"/>
            <a:ext cx="4351338" cy="4351338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4831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27" y="1707547"/>
            <a:ext cx="6410072" cy="3741738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Reminder that the “Home” page of Zapporo has a link to the Zapporo Quick Reference Guide and Vendor Resources</a:t>
            </a:r>
          </a:p>
          <a:p>
            <a:pPr algn="ctr"/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We recommend setting up a follow up session with your Buyer to go over specific metrics and best practices with Zapporo</a:t>
            </a:r>
          </a:p>
          <a:p>
            <a:pPr algn="ctr"/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We are also always available should you have any questions</a:t>
            </a:r>
          </a:p>
          <a:p>
            <a:pPr marL="0" indent="0" algn="ctr">
              <a:buNone/>
            </a:pPr>
            <a:r>
              <a:rPr lang="en-US" sz="2500" b="1" u="sng" dirty="0">
                <a:hlinkClick r:id="rId3"/>
              </a:rPr>
              <a:t>VendorTraining@zappos.com</a:t>
            </a:r>
            <a:endParaRPr lang="en-US" sz="2500" dirty="0"/>
          </a:p>
        </p:txBody>
      </p:sp>
      <p:pic>
        <p:nvPicPr>
          <p:cNvPr id="2050" name="Picture 2" descr="We Made It | Greece Teachers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55" y="4572000"/>
            <a:ext cx="2133600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Thank You!!! Feat. Charlie Brown and Snoopy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16204"/>
          <a:stretch/>
        </p:blipFill>
        <p:spPr bwMode="auto">
          <a:xfrm rot="19971950">
            <a:off x="247123" y="304891"/>
            <a:ext cx="1533420" cy="1385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0" y="914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Raavi" panose="020B0502040204020203" pitchFamily="34" charset="0"/>
              </a:rPr>
              <a:t>Thanks for attending!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0" y="28792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What is Zapporo?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490" y="1273386"/>
            <a:ext cx="877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Zapporo stands for: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Zap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pos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urchase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rdering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edefined &amp;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ptimized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090" y="2781491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+mj-lt"/>
              </a:rPr>
              <a:t>What is it used for?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69" y="3641778"/>
            <a:ext cx="755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Place &amp; Manage Purchase 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090" y="4288108"/>
            <a:ext cx="755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Manage &amp; Analyze Inventory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090" y="4934438"/>
            <a:ext cx="877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Pull Sales Reports</a:t>
            </a:r>
          </a:p>
        </p:txBody>
      </p:sp>
      <p:pic>
        <p:nvPicPr>
          <p:cNvPr id="7172" name="Picture 4" descr="http://38.media.tumblr.com/5e6a0ae37ee48729c64b0516425df9f2/tumblr_mkc1btGC9k1s5jjtzo1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402">
            <a:off x="5763748" y="3880129"/>
            <a:ext cx="3591188" cy="26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0" y="116731"/>
            <a:ext cx="14097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3182" y="2322255"/>
            <a:ext cx="5017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dirty="0">
                <a:solidFill>
                  <a:srgbClr val="FFC000"/>
                </a:solidFill>
              </a:rPr>
              <a:t>The Zapporo URL</a:t>
            </a:r>
            <a:endParaRPr lang="en-US" sz="2800" b="1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7244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How to login: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900325"/>
            <a:ext cx="554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hlinkClick r:id="rId3"/>
              </a:rPr>
              <a:t>https://zapporo.zappos.com</a:t>
            </a:r>
            <a:r>
              <a:rPr lang="en-US" sz="20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1975" y="3977161"/>
            <a:ext cx="72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Zappos.com Search Box Keyword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31947" y="749205"/>
            <a:ext cx="3402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/>
                </a:solidFill>
              </a:rPr>
              <a:t>2 Methods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17299" y="2421466"/>
            <a:ext cx="695325" cy="723900"/>
            <a:chOff x="106608064" y="107121362"/>
            <a:chExt cx="694888" cy="72390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06608064" y="107121362"/>
              <a:ext cx="694888" cy="69532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6655252" y="107149937"/>
              <a:ext cx="590550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078" name="Picture 6" descr="http://www.clker.com/cliparts/U/U/F/S/2/4/fingerprint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429">
            <a:off x="6198472" y="232048"/>
            <a:ext cx="2176138" cy="31682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663" y="4593218"/>
            <a:ext cx="7191176" cy="1114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18887" y="3980222"/>
            <a:ext cx="693737" cy="695325"/>
            <a:chOff x="106608064" y="109097012"/>
            <a:chExt cx="694888" cy="695325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06608064" y="109097012"/>
              <a:ext cx="694888" cy="69532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06645727" y="109125469"/>
              <a:ext cx="619125" cy="65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8" y="788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Password Reset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1890" y="819646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At the logon you can change your password:</a:t>
            </a:r>
            <a:endParaRPr kumimoji="0" lang="en-US" sz="3200" b="1" i="0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u="sng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4" y="1481365"/>
            <a:ext cx="7042810" cy="27565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4" y="4405487"/>
            <a:ext cx="6748994" cy="185739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30" y="6278123"/>
            <a:ext cx="862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 password reset email link should arrive within 1 hour.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85800" y="3066024"/>
            <a:ext cx="969364" cy="421152"/>
          </a:xfrm>
          <a:prstGeom prst="rightArrow">
            <a:avLst>
              <a:gd name="adj1" fmla="val 50000"/>
              <a:gd name="adj2" fmla="val 60560"/>
            </a:avLst>
          </a:prstGeom>
          <a:solidFill>
            <a:srgbClr val="FFCC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10328" y="1760519"/>
            <a:ext cx="695325" cy="723900"/>
            <a:chOff x="106608064" y="107121362"/>
            <a:chExt cx="694888" cy="72390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06608064" y="107121362"/>
              <a:ext cx="694888" cy="69532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06655252" y="107149937"/>
              <a:ext cx="590550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757546" y="4479303"/>
            <a:ext cx="693737" cy="695325"/>
            <a:chOff x="106608064" y="109097012"/>
            <a:chExt cx="694888" cy="695325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06608064" y="109097012"/>
              <a:ext cx="694888" cy="69532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6645727" y="109125469"/>
              <a:ext cx="619125" cy="65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590800" y="5791200"/>
            <a:ext cx="969364" cy="421152"/>
          </a:xfrm>
          <a:prstGeom prst="rightArrow">
            <a:avLst>
              <a:gd name="adj1" fmla="val 50000"/>
              <a:gd name="adj2" fmla="val 60560"/>
            </a:avLst>
          </a:prstGeom>
          <a:solidFill>
            <a:srgbClr val="FFCC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openclipart.org/image/800px/svg_to_png/167242/R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58" y="533400"/>
            <a:ext cx="7620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1219200"/>
            <a:ext cx="9155063" cy="4216063"/>
            <a:chOff x="339621" y="1626851"/>
            <a:chExt cx="9155063" cy="4216063"/>
          </a:xfrm>
        </p:grpSpPr>
        <p:sp>
          <p:nvSpPr>
            <p:cNvPr id="5" name="TextBox 4"/>
            <p:cNvSpPr txBox="1"/>
            <p:nvPr/>
          </p:nvSpPr>
          <p:spPr>
            <a:xfrm>
              <a:off x="350684" y="4827251"/>
              <a:ext cx="9144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Save early and save often!  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684" y="3912851"/>
              <a:ext cx="9144000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Try to avoid the "back” button, </a:t>
              </a:r>
            </a:p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      data may be lost.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9621" y="1626851"/>
              <a:ext cx="8491687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Each user is assigned to their associated </a:t>
              </a:r>
            </a:p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      brand(s) by the Buyer.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705" y="2555658"/>
              <a:ext cx="8484467" cy="16619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The system will log out users after </a:t>
              </a:r>
            </a:p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	45 minutes of idleness.  (open a new tab </a:t>
              </a:r>
            </a:p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	to re-login)</a:t>
              </a:r>
            </a:p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766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Navigation FYI’s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684" y="5015805"/>
            <a:ext cx="592451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Preferred browsers: Google Chrome or Mozilla Firefox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" b="99080" l="4598" r="94540">
                        <a14:foregroundMark x1="54598" y1="45399" x2="54598" y2="45399"/>
                        <a14:foregroundMark x1="39368" y1="62270" x2="59770" y2="41104"/>
                        <a14:foregroundMark x1="27299" y1="51534" x2="25287" y2="50920"/>
                        <a14:foregroundMark x1="46552" y1="25460" x2="51724" y2="24233"/>
                        <a14:foregroundMark x1="69540" y1="45706" x2="74713" y2="50307"/>
                        <a14:foregroundMark x1="47414" y1="76074" x2="49138" y2="70552"/>
                        <a14:foregroundMark x1="48563" y1="61656" x2="58621" y2="47853"/>
                        <a14:foregroundMark x1="38506" y1="49693" x2="47414" y2="34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156" y="373222"/>
            <a:ext cx="2251844" cy="2109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223497"/>
            <a:ext cx="86106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Home Screen and Left Hand Navigation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96" y="1524000"/>
            <a:ext cx="9037407" cy="398942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084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Left Hand </a:t>
            </a:r>
            <a:r>
              <a:rPr lang="en-US" sz="3200" b="1" dirty="0" err="1">
                <a:solidFill>
                  <a:srgbClr val="FFC000"/>
                </a:solidFill>
              </a:rPr>
              <a:t>Nav</a:t>
            </a:r>
            <a:r>
              <a:rPr lang="en-US" sz="3200" b="1" dirty="0">
                <a:solidFill>
                  <a:srgbClr val="FFC000"/>
                </a:solidFill>
              </a:rPr>
              <a:t>: New item Set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5433"/>
            <a:ext cx="7221267" cy="328816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ight Arrow 5"/>
          <p:cNvSpPr/>
          <p:nvPr/>
        </p:nvSpPr>
        <p:spPr>
          <a:xfrm>
            <a:off x="112883" y="2133600"/>
            <a:ext cx="533400" cy="152400"/>
          </a:xfrm>
          <a:prstGeom prst="rightArrow">
            <a:avLst/>
          </a:prstGeom>
          <a:solidFill>
            <a:srgbClr val="FFE699"/>
          </a:solidFill>
          <a:ln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276600"/>
            <a:ext cx="914400" cy="152400"/>
          </a:xfrm>
          <a:prstGeom prst="ellipse">
            <a:avLst/>
          </a:prstGeom>
          <a:noFill/>
          <a:ln w="38100">
            <a:solidFill>
              <a:srgbClr val="FFD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433" y="2969847"/>
            <a:ext cx="4127905" cy="3567494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508103" y="3276600"/>
            <a:ext cx="3657600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44875</TotalTime>
  <Words>1343</Words>
  <Application>Microsoft Office PowerPoint</Application>
  <PresentationFormat>On-screen Show (4:3)</PresentationFormat>
  <Paragraphs>208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Raavi</vt:lpstr>
      <vt:lpstr>Times New Roman</vt:lpstr>
      <vt:lpstr>Wingdings</vt:lpstr>
      <vt:lpstr>Office Theme</vt:lpstr>
      <vt:lpstr>PowerPoint Presentation</vt:lpstr>
      <vt:lpstr>How to maximize your screen</vt:lpstr>
      <vt:lpstr>PowerPoint Presentation</vt:lpstr>
      <vt:lpstr>What is Zapporo?</vt:lpstr>
      <vt:lpstr>How to login:</vt:lpstr>
      <vt:lpstr>Password Reset</vt:lpstr>
      <vt:lpstr>Navigation FYI’s</vt:lpstr>
      <vt:lpstr>Home Screen and Left Hand Navigation Menu</vt:lpstr>
      <vt:lpstr>Left Hand Nav: New item Set Up</vt:lpstr>
      <vt:lpstr>Left Hand Nav: New item Set Up</vt:lpstr>
      <vt:lpstr>New Item Setup (NIS)</vt:lpstr>
      <vt:lpstr>Left Hand Nav: PO List/Search</vt:lpstr>
      <vt:lpstr>Purchase Order Types + Ship Windows</vt:lpstr>
      <vt:lpstr>Purchase Order Status</vt:lpstr>
      <vt:lpstr>Left Hand Nav: Traffic List/Search</vt:lpstr>
      <vt:lpstr>Left Hand Nav: Create PO List from XLS</vt:lpstr>
      <vt:lpstr>Left Hand Nav: PO Open Search Box</vt:lpstr>
      <vt:lpstr>Left Hand Nav: Category Planning</vt:lpstr>
      <vt:lpstr>Left Hand Nav: Category Planning</vt:lpstr>
      <vt:lpstr>Left Hand Nav: Preliminary Image Upload</vt:lpstr>
      <vt:lpstr>Left Hand Nav: Vendor Contacts</vt:lpstr>
      <vt:lpstr>Left Hand Nav: Vendor Scorecard</vt:lpstr>
      <vt:lpstr>Left Hand Nav: Shipped Vendor Report</vt:lpstr>
      <vt:lpstr>Left Hand Nav: MESR ( Month End Sales Report)</vt:lpstr>
      <vt:lpstr>PowerPoint Presentation</vt:lpstr>
      <vt:lpstr>Create PO/ Pending Styles  </vt:lpstr>
      <vt:lpstr>PO History</vt:lpstr>
      <vt:lpstr>Change Requests</vt:lpstr>
      <vt:lpstr>PowerPoint Presentation</vt:lpstr>
      <vt:lpstr>Change Requests: PO Comments Examples</vt:lpstr>
      <vt:lpstr>Common Change FAQs</vt:lpstr>
      <vt:lpstr>Vendor Resources</vt:lpstr>
      <vt:lpstr>Vendor Resources</vt:lpstr>
      <vt:lpstr>PowerPoint Presentation</vt:lpstr>
      <vt:lpstr>PowerPoint Presentation</vt:lpstr>
      <vt:lpstr>Thanks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 So</dc:creator>
  <cp:lastModifiedBy>Preciado, Crystal</cp:lastModifiedBy>
  <cp:revision>775</cp:revision>
  <cp:lastPrinted>2019-02-28T17:28:51Z</cp:lastPrinted>
  <dcterms:created xsi:type="dcterms:W3CDTF">2010-03-22T22:28:30Z</dcterms:created>
  <dcterms:modified xsi:type="dcterms:W3CDTF">2023-02-09T20:59:38Z</dcterms:modified>
</cp:coreProperties>
</file>